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53" r:id="rId3"/>
    <p:sldId id="361" r:id="rId4"/>
    <p:sldId id="360" r:id="rId5"/>
    <p:sldId id="32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58" r:id="rId15"/>
    <p:sldId id="317" r:id="rId16"/>
    <p:sldId id="318" r:id="rId17"/>
    <p:sldId id="319" r:id="rId18"/>
    <p:sldId id="321" r:id="rId19"/>
    <p:sldId id="305" r:id="rId20"/>
    <p:sldId id="368" r:id="rId21"/>
    <p:sldId id="362" r:id="rId22"/>
    <p:sldId id="363" r:id="rId23"/>
    <p:sldId id="364" r:id="rId24"/>
    <p:sldId id="365" r:id="rId25"/>
    <p:sldId id="366" r:id="rId26"/>
    <p:sldId id="367" r:id="rId27"/>
    <p:sldId id="307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13" autoAdjust="0"/>
    <p:restoredTop sz="94631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520F0-F4F0-4A83-A8B7-62829BD7E20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46484-C358-428B-B99C-3F11B828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46484-C358-428B-B99C-3F11B828B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46484-C358-428B-B99C-3F11B828B5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4C6B-4248-4BDD-81AE-5B8E5B18E7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0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	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46484-C358-428B-B99C-3F11B828B5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6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6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08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5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1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3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B5BC-CC2E-4560-BEF4-C84705BC949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AD30-7ED2-431C-A19B-8AC04AF7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9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23C857-698C-4FA5-8956-401E662A0B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7/1/2014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FA1D7E-2131-4061-9B35-2172D2BB18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Connecting To Your Clients, Connecting to Your </a:t>
            </a:r>
            <a:r>
              <a:rPr lang="en-US" sz="3900" dirty="0" smtClean="0"/>
              <a:t>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Psychological Flexibility and Social Work Values</a:t>
            </a:r>
            <a:endParaRPr lang="en-US" sz="2800" i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371600" y="5791200"/>
            <a:ext cx="6400800" cy="118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Matthew S. Boone, LCSW</a:t>
            </a:r>
          </a:p>
        </p:txBody>
      </p:sp>
      <p:pic>
        <p:nvPicPr>
          <p:cNvPr id="1026" name="Picture 2" descr="http://media-cdn.tripadvisor.com/media/photo-s/01/c8/54/0c/minneapo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6668"/>
            <a:ext cx="3900488" cy="308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exaflex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457200" y="2098184"/>
            <a:ext cx="3700567" cy="32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too much work to make a difference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Things will change whether or not I do anything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have to figure out exactly what I think before I 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I begin to care, I will get way too angry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am I to think I have anything to say about this issue?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enough to do for myself without having to fix things for others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I’m much better at serving individuals – there’s just so much more you can do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just seems so hopeless sometimes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6/Meat_eater_ant_feeding_on_honey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47775"/>
            <a:ext cx="65436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30313"/>
            <a:ext cx="302418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psych.nyu.edu/couples/couple%20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28800"/>
            <a:ext cx="42862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dn.funcheap.com/wp-content/uploads/2013/08/The_Simpson__s_Family_by_Simpsoni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247775"/>
            <a:ext cx="58197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dc.gov/nccdphp/dch/programs/healthycommunitiesprogram/images/h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795463"/>
            <a:ext cx="47339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dn.tripadvisor.com/media/photo-s/01/c8/54/0c/minneapol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557338"/>
            <a:ext cx="4733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9/92/Map_of_USA_with_state_names_2.svg/712px-Map_of_USA_with_state_names_2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33500"/>
            <a:ext cx="67818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ews.bbcimg.co.uk/media/images/68763000/jpg/_68763267_eart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0250"/>
            <a:ext cx="4419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oc.gov/rr/hispanic/1898/img/slav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783271"/>
            <a:ext cx="4762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: HISTORY MADE: Kristen Seaton and Jennifer Rambo were the first same-sex couple to get a marriage license in Arkansas.&#10;&#10;Courtesy: Grav Weld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066800"/>
            <a:ext cx="3619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3320" y="2998113"/>
            <a:ext cx="25373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language</a:t>
            </a:r>
            <a:endParaRPr lang="en-US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024426"/>
            <a:ext cx="25078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thoughts</a:t>
            </a:r>
            <a:endParaRPr lang="en-US" sz="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048000"/>
            <a:ext cx="21852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feelings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1180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</a:t>
            </a:r>
            <a:r>
              <a:rPr lang="en-US" dirty="0" smtClean="0">
                <a:solidFill>
                  <a:srgbClr val="FFC000"/>
                </a:solidFill>
              </a:rPr>
              <a:t>context</a:t>
            </a:r>
            <a:r>
              <a:rPr lang="en-US" dirty="0" smtClean="0"/>
              <a:t> to facilitate change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traditional social work </a:t>
            </a:r>
            <a:r>
              <a:rPr lang="en-US" dirty="0"/>
              <a:t>intervention might include changing context by helping a client get </a:t>
            </a:r>
            <a:r>
              <a:rPr lang="en-US" dirty="0">
                <a:solidFill>
                  <a:srgbClr val="FFC000"/>
                </a:solidFill>
              </a:rPr>
              <a:t>access to needed resources</a:t>
            </a:r>
            <a:r>
              <a:rPr lang="en-US" dirty="0"/>
              <a:t> or by effecting </a:t>
            </a:r>
            <a:r>
              <a:rPr lang="en-US" dirty="0">
                <a:solidFill>
                  <a:srgbClr val="FFC000"/>
                </a:solidFill>
              </a:rPr>
              <a:t>larger scale systems change </a:t>
            </a:r>
            <a:r>
              <a:rPr lang="en-US" dirty="0"/>
              <a:t>(e.g., policies, political action)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ACT </a:t>
            </a:r>
            <a:r>
              <a:rPr lang="en-US" dirty="0" smtClean="0"/>
              <a:t>changes the </a:t>
            </a:r>
            <a:r>
              <a:rPr lang="en-US" dirty="0">
                <a:solidFill>
                  <a:srgbClr val="FFC000"/>
                </a:solidFill>
              </a:rPr>
              <a:t>context of thoughts and </a:t>
            </a:r>
            <a:r>
              <a:rPr lang="en-US" dirty="0" smtClean="0">
                <a:solidFill>
                  <a:srgbClr val="FFC000"/>
                </a:solidFill>
              </a:rPr>
              <a:t>feelings </a:t>
            </a:r>
            <a:r>
              <a:rPr lang="en-US" dirty="0"/>
              <a:t>rather than trying to change the thoughts and feelings themselves</a:t>
            </a:r>
          </a:p>
          <a:p>
            <a:r>
              <a:rPr lang="en-US" dirty="0" smtClean="0"/>
              <a:t>e.g., </a:t>
            </a:r>
            <a:r>
              <a:rPr lang="en-US" dirty="0"/>
              <a:t>undermining the </a:t>
            </a:r>
            <a:r>
              <a:rPr lang="en-US" dirty="0">
                <a:solidFill>
                  <a:srgbClr val="FFC000"/>
                </a:solidFill>
              </a:rPr>
              <a:t>context of literality </a:t>
            </a:r>
            <a:r>
              <a:rPr lang="en-US" dirty="0"/>
              <a:t>supported by the verbal community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C000"/>
                </a:solidFill>
              </a:rPr>
              <a:t>defusion</a:t>
            </a:r>
            <a:r>
              <a:rPr lang="en-US" dirty="0" smtClean="0">
                <a:solidFill>
                  <a:srgbClr val="FFC000"/>
                </a:solidFill>
              </a:rPr>
              <a:t> context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e.g</a:t>
            </a:r>
            <a:r>
              <a:rPr lang="en-US" dirty="0"/>
              <a:t>., treating private experiences </a:t>
            </a:r>
            <a:r>
              <a:rPr lang="en-US" dirty="0" smtClean="0"/>
              <a:t>as </a:t>
            </a:r>
            <a:r>
              <a:rPr lang="en-US" dirty="0"/>
              <a:t>welcome guests (</a:t>
            </a:r>
            <a:r>
              <a:rPr lang="en-US" dirty="0" smtClean="0">
                <a:solidFill>
                  <a:srgbClr val="FFC000"/>
                </a:solidFill>
              </a:rPr>
              <a:t>acceptance context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work has a distinctive focus on serving the needs of people who are vulnerable, oppressed, and living in poverty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Reamer,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a </a:t>
            </a:r>
            <a:r>
              <a:rPr lang="en-US" dirty="0" smtClean="0">
                <a:solidFill>
                  <a:srgbClr val="FFC000"/>
                </a:solidFill>
              </a:rPr>
              <a:t>problem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of a problem at the </a:t>
            </a:r>
            <a:r>
              <a:rPr lang="en-US" dirty="0">
                <a:solidFill>
                  <a:srgbClr val="FFC000"/>
                </a:solidFill>
              </a:rPr>
              <a:t>group, organizational, </a:t>
            </a:r>
            <a:r>
              <a:rPr lang="en-US" dirty="0" smtClean="0">
                <a:solidFill>
                  <a:srgbClr val="FFC000"/>
                </a:solidFill>
              </a:rPr>
              <a:t>community, </a:t>
            </a:r>
            <a:r>
              <a:rPr lang="en-US" dirty="0"/>
              <a:t>or</a:t>
            </a:r>
            <a:r>
              <a:rPr lang="en-US" dirty="0">
                <a:solidFill>
                  <a:srgbClr val="FFC000"/>
                </a:solidFill>
              </a:rPr>
              <a:t> societal </a:t>
            </a:r>
            <a:r>
              <a:rPr lang="en-US" dirty="0" smtClean="0">
                <a:solidFill>
                  <a:srgbClr val="FFC000"/>
                </a:solidFill>
              </a:rPr>
              <a:t>level </a:t>
            </a:r>
            <a:r>
              <a:rPr lang="en-US" dirty="0" smtClean="0"/>
              <a:t>which is </a:t>
            </a:r>
            <a:r>
              <a:rPr lang="en-US" dirty="0"/>
              <a:t>important to </a:t>
            </a:r>
            <a:r>
              <a:rPr lang="en-US" dirty="0" smtClean="0"/>
              <a:t>you</a:t>
            </a:r>
          </a:p>
          <a:p>
            <a:r>
              <a:rPr lang="en-US" dirty="0" smtClean="0"/>
              <a:t>One </a:t>
            </a:r>
            <a:r>
              <a:rPr lang="en-US" dirty="0"/>
              <a:t>you would like to </a:t>
            </a:r>
            <a:r>
              <a:rPr lang="en-US" dirty="0">
                <a:solidFill>
                  <a:srgbClr val="FFC000"/>
                </a:solidFill>
              </a:rPr>
              <a:t>do something </a:t>
            </a:r>
            <a:r>
              <a:rPr lang="en-US" dirty="0" smtClean="0"/>
              <a:t>about </a:t>
            </a:r>
          </a:p>
          <a:p>
            <a:r>
              <a:rPr lang="en-US" dirty="0" smtClean="0"/>
              <a:t>But one about which you have thus far </a:t>
            </a:r>
            <a:r>
              <a:rPr lang="en-US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done as much as you would like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Describe it </a:t>
            </a:r>
            <a:r>
              <a:rPr lang="en-US" dirty="0" smtClean="0"/>
              <a:t>to your partner for the next few minutes</a:t>
            </a:r>
            <a:endParaRPr lang="en-US" dirty="0"/>
          </a:p>
          <a:p>
            <a:r>
              <a:rPr lang="en-US" dirty="0" smtClean="0"/>
              <a:t>Listeners: as your best listening selves, elicit </a:t>
            </a:r>
            <a:r>
              <a:rPr lang="en-US" dirty="0" smtClean="0">
                <a:solidFill>
                  <a:srgbClr val="FFC000"/>
                </a:solidFill>
              </a:rPr>
              <a:t>values</a:t>
            </a:r>
            <a:r>
              <a:rPr lang="en-US" dirty="0" smtClean="0"/>
              <a:t> related to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smtClean="0">
                <a:solidFill>
                  <a:srgbClr val="FFC000"/>
                </a:solidFill>
              </a:rPr>
              <a:t>struggling</a:t>
            </a:r>
            <a:r>
              <a:rPr lang="en-US" dirty="0" smtClean="0"/>
              <a:t> self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 smtClean="0">
                <a:solidFill>
                  <a:srgbClr val="FFC000"/>
                </a:solidFill>
              </a:rPr>
              <a:t>best</a:t>
            </a:r>
            <a:r>
              <a:rPr lang="en-US" dirty="0" smtClean="0"/>
              <a:t> self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Eyes Closed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Selfing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Commitment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Preamble to NASW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Commitment to </a:t>
            </a:r>
            <a:r>
              <a:rPr lang="en-US" dirty="0" smtClean="0">
                <a:solidFill>
                  <a:srgbClr val="FFC000"/>
                </a:solidFill>
              </a:rPr>
              <a:t>enhancing human well-being </a:t>
            </a:r>
            <a:r>
              <a:rPr lang="en-US" dirty="0" smtClean="0"/>
              <a:t>and helping meet the </a:t>
            </a:r>
            <a:r>
              <a:rPr lang="en-US" dirty="0" smtClean="0">
                <a:solidFill>
                  <a:srgbClr val="FFC000"/>
                </a:solidFill>
              </a:rPr>
              <a:t>basic human needs </a:t>
            </a:r>
            <a:r>
              <a:rPr lang="en-US" dirty="0" smtClean="0"/>
              <a:t>of all people</a:t>
            </a:r>
          </a:p>
          <a:p>
            <a:r>
              <a:rPr lang="en-US" dirty="0" smtClean="0"/>
              <a:t>Client </a:t>
            </a:r>
            <a:r>
              <a:rPr lang="en-US" dirty="0" smtClean="0">
                <a:solidFill>
                  <a:srgbClr val="FFC000"/>
                </a:solidFill>
              </a:rPr>
              <a:t>empowerment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client </a:t>
            </a:r>
            <a:r>
              <a:rPr lang="en-US" dirty="0" smtClean="0">
                <a:solidFill>
                  <a:srgbClr val="FFC000"/>
                </a:solidFill>
              </a:rPr>
              <a:t>strengths</a:t>
            </a:r>
          </a:p>
          <a:p>
            <a:r>
              <a:rPr lang="en-US" dirty="0" smtClean="0"/>
              <a:t>Service to people who are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vulnerable and oppressed</a:t>
            </a:r>
          </a:p>
          <a:p>
            <a:r>
              <a:rPr lang="en-US" dirty="0" smtClean="0"/>
              <a:t>Focus on individual well-being in a </a:t>
            </a:r>
            <a:r>
              <a:rPr lang="en-US" dirty="0" smtClean="0">
                <a:solidFill>
                  <a:srgbClr val="FFC000"/>
                </a:solidFill>
              </a:rPr>
              <a:t>social context</a:t>
            </a:r>
          </a:p>
          <a:p>
            <a:r>
              <a:rPr lang="en-US" dirty="0" smtClean="0"/>
              <a:t>Promotion of </a:t>
            </a:r>
            <a:r>
              <a:rPr lang="en-US" dirty="0" smtClean="0">
                <a:solidFill>
                  <a:srgbClr val="FFC000"/>
                </a:solidFill>
              </a:rPr>
              <a:t>social justice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social change</a:t>
            </a:r>
          </a:p>
          <a:p>
            <a:r>
              <a:rPr lang="en-US" dirty="0" smtClean="0"/>
              <a:t>Sensitivity to </a:t>
            </a:r>
            <a:r>
              <a:rPr lang="en-US" dirty="0" smtClean="0">
                <a:solidFill>
                  <a:srgbClr val="FFC000"/>
                </a:solidFill>
              </a:rPr>
              <a:t>cultural and ethnic diversity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NASW, 2008; Reamer, 1999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Social Work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38200" y="41147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Helping environments adapt to people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Helping people adapt to their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problem is too big to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Things have always been this way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difference can one person make?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just don’t have the time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Someone else will do 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Whit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410</Words>
  <Application>Microsoft Office PowerPoint</Application>
  <PresentationFormat>On-screen Show (4:3)</PresentationFormat>
  <Paragraphs>54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Basic White</vt:lpstr>
      <vt:lpstr>Connecting To Your Clients, Connecting to Your Community Psychological Flexibility and Social Work Values</vt:lpstr>
      <vt:lpstr>Social work has a distinctive focus on serving the needs of people who are vulnerable, oppressed, and living in poverty</vt:lpstr>
      <vt:lpstr>Preamble to NASW Code of Ethics</vt:lpstr>
      <vt:lpstr>Helping people adapt to their environments</vt:lpstr>
      <vt:lpstr>This problem is too big to change</vt:lpstr>
      <vt:lpstr>Things have always been this way</vt:lpstr>
      <vt:lpstr>What difference can one person make?</vt:lpstr>
      <vt:lpstr>I just don’t have the time</vt:lpstr>
      <vt:lpstr>Someone else will do it</vt:lpstr>
      <vt:lpstr>It’s too much work to make a difference</vt:lpstr>
      <vt:lpstr>Things will change whether or not I do anything</vt:lpstr>
      <vt:lpstr>I have to figure out exactly what I think before I act</vt:lpstr>
      <vt:lpstr>If I begin to care, I will get way too angry</vt:lpstr>
      <vt:lpstr>Who am I to think I have anything to say about this issue?</vt:lpstr>
      <vt:lpstr>I have enough to do for myself without having to fix things for others</vt:lpstr>
      <vt:lpstr>I’m much better at serving individuals – there’s just so much more you can do</vt:lpstr>
      <vt:lpstr>It just seems so hopeless sometimes</vt:lpstr>
      <vt:lpstr>PowerPoint Presentation</vt:lpstr>
      <vt:lpstr>Addressing context to facilitate change </vt:lpstr>
      <vt:lpstr>Describe a problem</vt:lpstr>
      <vt:lpstr>Your struggling self</vt:lpstr>
      <vt:lpstr>Your best self</vt:lpstr>
      <vt:lpstr>Eyes Closed</vt:lpstr>
      <vt:lpstr>Flexible Selfing</vt:lpstr>
      <vt:lpstr>Commitment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science more adequate to the challenge of the human condition requires doing more than just helping individuals adapt to their environments.</dc:title>
  <dc:creator>Matt Boone</dc:creator>
  <cp:lastModifiedBy>Emily</cp:lastModifiedBy>
  <cp:revision>65</cp:revision>
  <dcterms:created xsi:type="dcterms:W3CDTF">2014-06-01T19:02:13Z</dcterms:created>
  <dcterms:modified xsi:type="dcterms:W3CDTF">2014-07-01T16:46:41Z</dcterms:modified>
</cp:coreProperties>
</file>